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Roboto"/>
      <p:regular r:id="rId19"/>
      <p:bold r:id="rId20"/>
      <p:italic r:id="rId21"/>
      <p:boldItalic r:id="rId22"/>
    </p:embeddedFont>
    <p:embeddedFont>
      <p:font typeface="Amatic SC"/>
      <p:regular r:id="rId23"/>
      <p:bold r:id="rId24"/>
    </p:embeddedFont>
    <p:embeddedFont>
      <p:font typeface="Source Code Pro"/>
      <p:regular r:id="rId25"/>
      <p:bold r:id="rId26"/>
      <p:italic r:id="rId27"/>
      <p:boldItalic r:id="rId28"/>
    </p:embeddedFont>
    <p:embeddedFont>
      <p:font typeface="Source Sans Pro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.fntdata"/><Relationship Id="rId22" Type="http://schemas.openxmlformats.org/officeDocument/2006/relationships/font" Target="fonts/Roboto-boldItalic.fntdata"/><Relationship Id="rId21" Type="http://schemas.openxmlformats.org/officeDocument/2006/relationships/font" Target="fonts/Roboto-italic.fntdata"/><Relationship Id="rId24" Type="http://schemas.openxmlformats.org/officeDocument/2006/relationships/font" Target="fonts/AmaticSC-bold.fntdata"/><Relationship Id="rId23" Type="http://schemas.openxmlformats.org/officeDocument/2006/relationships/font" Target="fonts/AmaticS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bold.fntdata"/><Relationship Id="rId25" Type="http://schemas.openxmlformats.org/officeDocument/2006/relationships/font" Target="fonts/SourceCodePro-regular.fntdata"/><Relationship Id="rId28" Type="http://schemas.openxmlformats.org/officeDocument/2006/relationships/font" Target="fonts/SourceCodePro-boldItalic.fntdata"/><Relationship Id="rId27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ourceSansPr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ourceSansPro-italic.fntdata"/><Relationship Id="rId30" Type="http://schemas.openxmlformats.org/officeDocument/2006/relationships/font" Target="fonts/SourceSansPro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SourceSansPr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74653a610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74653a610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3ba616eed_0_8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73ba616eed_0_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3ba616eed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3ba616eed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3ba616ee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73ba616ee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ba616eed_0_8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ba616eed_0_8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3ba616eed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3ba616eed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73ba616eed_0_8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73ba616eed_0_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4653a610a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4653a610a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84872eb400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84872eb400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361f8e55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8361f8e55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8361f8e55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8361f8e55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83e5cc8bcb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83e5cc8bcb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Char char="●"/>
              <a:defRPr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■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●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○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Calibri"/>
              <a:buChar char="■"/>
              <a:defRPr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HONEY Project 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Taylor, Rusul, Richard, Rebecca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Food and what does it do? 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5427" y="1004150"/>
            <a:ext cx="1336575" cy="413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MY PLATE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7226" y="967826"/>
            <a:ext cx="3461475" cy="27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Fruit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Fresh, canned, frozen, dried, pureed and/or 100% fruit juice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Bananas, apples. Strawberries, oranges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Fruits have many nutrients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Potassium, fiber, vitamin 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These things keep us healthy and protect us </a:t>
            </a:r>
            <a:r>
              <a:rPr lang="en"/>
              <a:t>against</a:t>
            </a:r>
            <a:r>
              <a:rPr lang="en"/>
              <a:t> disease!</a:t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4075" y="3067950"/>
            <a:ext cx="3480300" cy="181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228675"/>
            <a:ext cx="4120800" cy="30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300">
                <a:solidFill>
                  <a:schemeClr val="accent1"/>
                </a:solidFill>
                <a:highlight>
                  <a:srgbClr val="FFFFFF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Vegetables may be raw or cooked; fresh, frozen, canned, or dried/dehydrated; and may be whole, cut-up, or mashed or 100% vegetable juice. </a:t>
            </a:r>
            <a:endParaRPr sz="1300">
              <a:solidFill>
                <a:schemeClr val="accent1"/>
              </a:solidFill>
              <a:highlight>
                <a:srgbClr val="FFFFFF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300">
                <a:solidFill>
                  <a:schemeClr val="accent1"/>
                </a:solidFill>
                <a:highlight>
                  <a:srgbClr val="FFFFFF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Examples</a:t>
            </a:r>
            <a:endParaRPr sz="1300">
              <a:solidFill>
                <a:schemeClr val="accent1"/>
              </a:solidFill>
              <a:highlight>
                <a:srgbClr val="FFFFFF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300">
                <a:solidFill>
                  <a:schemeClr val="accent1"/>
                </a:solidFill>
                <a:highlight>
                  <a:srgbClr val="FFFFFF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Broccoli, carrots, cucumber, lettuce</a:t>
            </a:r>
            <a:endParaRPr sz="1300">
              <a:solidFill>
                <a:schemeClr val="accent1"/>
              </a:solidFill>
              <a:highlight>
                <a:srgbClr val="FFFFFF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300">
                <a:solidFill>
                  <a:schemeClr val="accent1"/>
                </a:solidFill>
                <a:highlight>
                  <a:srgbClr val="FFFFFF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Nutrients</a:t>
            </a:r>
            <a:endParaRPr sz="1300">
              <a:solidFill>
                <a:schemeClr val="accent1"/>
              </a:solidFill>
              <a:highlight>
                <a:srgbClr val="FFFFFF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300">
                <a:solidFill>
                  <a:schemeClr val="accent1"/>
                </a:solidFill>
                <a:highlight>
                  <a:srgbClr val="FFFFFF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Potassium, dietary fiber, folate (folic acid), vitamin A, and vitamin C</a:t>
            </a:r>
            <a:endParaRPr sz="1300">
              <a:solidFill>
                <a:schemeClr val="accent1"/>
              </a:solidFill>
              <a:highlight>
                <a:srgbClr val="FFFFFF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300">
                <a:solidFill>
                  <a:schemeClr val="accent1"/>
                </a:solidFill>
                <a:highlight>
                  <a:srgbClr val="FFFFFF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They help you grow, boost your immune system, and help you fight off disease!</a:t>
            </a:r>
            <a:endParaRPr sz="1300">
              <a:solidFill>
                <a:schemeClr val="accent1"/>
              </a:solidFill>
              <a:highlight>
                <a:srgbClr val="FFFFFF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Vegetables </a:t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476100"/>
            <a:ext cx="4442650" cy="284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</a:t>
            </a:r>
            <a:r>
              <a:rPr lang="en"/>
              <a:t>rains 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093850"/>
            <a:ext cx="4739700" cy="340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Foods made from wheat, rice, oats, cornmeal, barely, or other cereals.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Pasta, bread, rice, cereal, oatmeal, tortillas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Whole Vs. Refined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Whole - has dietary fiber, B-vitamins, antioxidants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 - brown rice, oatmeal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Refined - processed, vitamins are added back in, but dietary fiber is not. 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Ex - white rice, white bread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Grains fuel us with energy, make us feel good, and help us digest all the other foods on our plate!</a:t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4576" y="1848624"/>
            <a:ext cx="3278400" cy="218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Protein foods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228675"/>
            <a:ext cx="5283300" cy="32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Not just meat!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Protein group includes foods made from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Meat, poultry, seafood, beans, peas, eggs, soy products, nuts, and seeds.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B-vitamins, iron, zinc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It helps your muscles, gives you energy, and even makes the hormones in your body!</a:t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6653" y="1586625"/>
            <a:ext cx="3281475" cy="2183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Dairy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228675"/>
            <a:ext cx="4051500" cy="34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Milk or certain products that are made from milk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Milk, yogurt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Keeps our bones and teeth strong!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Calcium, potassium, vitamin D</a:t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2700" y="1578100"/>
            <a:ext cx="3962025" cy="26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228275" y="26452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Nutrition Labels </a:t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202150"/>
            <a:ext cx="5298300" cy="3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Nutrition label 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Tells you how many nutrients are in that amount of food,  and always lists                                                                                         a serving size, which is an amount of food Serving sizes also help people                                                                                   understand how much they're eating.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What We need to look at </a:t>
            </a:r>
            <a:r>
              <a:rPr lang="en"/>
              <a:t>when</a:t>
            </a:r>
            <a:r>
              <a:rPr lang="en"/>
              <a:t> We read the Nutrition label: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Serving Size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Calories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3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Nutrients </a:t>
            </a:r>
            <a:endParaRPr sz="13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300"/>
              <a:buFont typeface="Arial"/>
              <a:buAutoNum type="arabicPeriod"/>
            </a:pPr>
            <a:r>
              <a:rPr lang="en" sz="13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The percent Daily </a:t>
            </a:r>
            <a:r>
              <a:rPr lang="en" sz="13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Values</a:t>
            </a:r>
            <a:r>
              <a:rPr lang="en" sz="130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13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9891" y="49350"/>
            <a:ext cx="353411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Nutrition Labels</a:t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251600" y="1202175"/>
            <a:ext cx="6583500" cy="33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1.</a:t>
            </a:r>
            <a:r>
              <a:rPr b="1" lang="en"/>
              <a:t>Serving size:</a:t>
            </a: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 sz="1200">
              <a:solidFill>
                <a:srgbClr val="22222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2.</a:t>
            </a:r>
            <a:endParaRPr sz="1200">
              <a:solidFill>
                <a:srgbClr val="22222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00" y="1391050"/>
            <a:ext cx="2248325" cy="6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Typical Lunch 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1233725"/>
            <a:ext cx="5312700" cy="33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Sandwiches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White bread, lunch meat, cheese slices, peanut butter, jelly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Chips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High calories, high sodium, high carb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Cookies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High calorie, high carb, high added sugar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Lunchables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Ultra processed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Juices/sodas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High sugar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Cup o’ Noodles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High sodium, ultra processed </a:t>
            </a:r>
            <a:endParaRPr/>
          </a:p>
        </p:txBody>
      </p:sp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3025" y="1831200"/>
            <a:ext cx="3653774" cy="243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Healthy Lunches </a:t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can we make our lunches healthier?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 fruits and vegetables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Apple slices, carrot sticks, celery, berries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You can keep chips, but add healthier options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Sun chips (whole grains),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PB&amp;J’S are a great source of protein!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Sub wheat bread for white bread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Lunch meat sandwiches are good too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Wheat bread, real cheese slices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4525" y="1814275"/>
            <a:ext cx="3429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8DCC72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6D9EEB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